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05" r:id="rId3"/>
    <p:sldId id="263" r:id="rId4"/>
    <p:sldId id="301" r:id="rId5"/>
    <p:sldId id="266" r:id="rId6"/>
    <p:sldId id="319" r:id="rId7"/>
    <p:sldId id="313" r:id="rId8"/>
    <p:sldId id="267" r:id="rId9"/>
    <p:sldId id="322" r:id="rId10"/>
    <p:sldId id="308" r:id="rId11"/>
    <p:sldId id="323" r:id="rId12"/>
    <p:sldId id="324" r:id="rId13"/>
    <p:sldId id="289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t" initials="H" lastIdx="3" clrIdx="0"/>
  <p:cmAuthor id="1" name="Tan, Ye" initials="Y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0"/>
    <a:srgbClr val="DFEDF6"/>
    <a:srgbClr val="F3F8F7"/>
    <a:srgbClr val="CAE2F6"/>
    <a:srgbClr val="F2F9F7"/>
    <a:srgbClr val="0066A7"/>
    <a:srgbClr val="710067"/>
    <a:srgbClr val="6F3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5" autoAdjust="0"/>
    <p:restoredTop sz="94622" autoAdjust="0"/>
  </p:normalViewPr>
  <p:slideViewPr>
    <p:cSldViewPr snapToGrid="0">
      <p:cViewPr>
        <p:scale>
          <a:sx n="102" d="100"/>
          <a:sy n="102" d="100"/>
        </p:scale>
        <p:origin x="-6" y="12"/>
      </p:cViewPr>
      <p:guideLst>
        <p:guide orient="horz" pos="2338"/>
        <p:guide orient="horz" pos="1087"/>
        <p:guide orient="horz" pos="3298"/>
        <p:guide pos="2880"/>
        <p:guide pos="5472"/>
        <p:guide pos="285"/>
        <p:guide pos="4160"/>
        <p:guide pos="1184"/>
        <p:guide pos="3274"/>
        <p:guide pos="2656"/>
      </p:guideLst>
    </p:cSldViewPr>
  </p:slideViewPr>
  <p:outlineViewPr>
    <p:cViewPr>
      <p:scale>
        <a:sx n="33" d="100"/>
        <a:sy n="33" d="100"/>
      </p:scale>
      <p:origin x="0" y="20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notesViewPr>
    <p:cSldViewPr snapToGrid="0">
      <p:cViewPr varScale="1">
        <p:scale>
          <a:sx n="78" d="100"/>
          <a:sy n="78" d="100"/>
        </p:scale>
        <p:origin x="-2016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541AE2-280D-465E-95AE-3201FAFBB07E}" type="datetime1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43343" cy="465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106895-7413-461A-A8D4-DF2D95F536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26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2459"/>
            <a:ext cx="561848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1738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8A8A3A-C584-4BB5-AF6C-EE7FFF8DA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95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51122" lvl="1" indent="-288893" defTabSz="462229">
              <a:buFontTx/>
              <a:buChar char="•"/>
            </a:pPr>
            <a:endParaRPr lang="en-US" sz="1000" dirty="0"/>
          </a:p>
          <a:p>
            <a:pPr marL="751122" lvl="1" indent="-288893" defTabSz="462229">
              <a:buFontTx/>
              <a:buChar char="•"/>
            </a:pPr>
            <a:endParaRPr lang="en-US" sz="1000" dirty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118057A3-9D69-496B-9834-E52F65F24BC5}" type="slidenum">
              <a:rPr lang="en-US" sz="1200">
                <a:solidFill>
                  <a:srgbClr val="000000"/>
                </a:solidFill>
              </a:rPr>
              <a:pPr algn="r"/>
              <a:t>10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122" indent="-288893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573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802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031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DB75248-ECBC-4576-AF70-E35846954E99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8A8A3A-C584-4BB5-AF6C-EE7FFF8DAB6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96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122" indent="-288893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573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802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031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EE42DC6E-440C-44FC-9994-E5A8E7DB7F0E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122" indent="-288893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573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802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031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76771B6-0AB3-401A-B9BE-974946636AA4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122" indent="-288893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573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802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031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B4EF502-49C6-4FF6-A30D-D418924C6F3B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336" indent="-173336" defTabSz="462229"/>
            <a:endParaRPr lang="en-US" sz="10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122" indent="-288893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573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802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031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44AEE6D-E9F7-4889-A728-00C237B3E6F2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336" indent="-173336">
              <a:buFontTx/>
              <a:buChar char="•"/>
            </a:pPr>
            <a:endParaRPr lang="en-US" sz="1000" dirty="0"/>
          </a:p>
          <a:p>
            <a:pPr marL="173336" indent="-173336"/>
            <a:endParaRPr lang="en-US" sz="1000" dirty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E9C97D75-DF09-4DEA-A568-9DEE29773A65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122" indent="-288893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573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802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031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6ED3AE3-B1A2-441D-B627-E8C93D4AA5A2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5565" lvl="1" indent="-173336">
              <a:buFontTx/>
              <a:buChar char="•"/>
            </a:pPr>
            <a:endParaRPr lang="en-US" sz="100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122" indent="-288893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573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802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031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1D935966-E218-4906-99B0-45D6EFF1CF08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1122" indent="-288893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5573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7802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80031" indent="-231115" eaLnBrk="0" hangingPunct="0"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DB75248-ECBC-4576-AF70-E35846954E99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2.0, 30 Nov 2012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8229600" cy="9144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9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136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09D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457200" y="1358900"/>
            <a:ext cx="8229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66725" y="6215063"/>
            <a:ext cx="31146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112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112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58034DBC-11AB-44E1-8ABD-BD46814EA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7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1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45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2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136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09D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1358900"/>
            <a:ext cx="8229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466725" y="6215063"/>
            <a:ext cx="31146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112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112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C272DB67-D8A9-4146-82D5-FC778ACAC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9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136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09D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1358900"/>
            <a:ext cx="8229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466725" y="6215063"/>
            <a:ext cx="31146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112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112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12169688-7F78-4799-8AFF-B3C1298F1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6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136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09D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457200" y="1358900"/>
            <a:ext cx="8229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66725" y="6215063"/>
            <a:ext cx="31146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112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itchFamily="-112" charset="0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</a:defRPr>
            </a:lvl1pPr>
          </a:lstStyle>
          <a:p>
            <a:pPr>
              <a:defRPr/>
            </a:pPr>
            <a:fld id="{2D57D63B-86D1-4008-B8E1-55E2256BC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V="1">
            <a:off x="0" y="0"/>
            <a:ext cx="9144000" cy="136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09D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4"/>
          <p:cNvSpPr>
            <a:spLocks noChangeShapeType="1"/>
          </p:cNvSpPr>
          <p:nvPr userDrawn="1"/>
        </p:nvSpPr>
        <p:spPr bwMode="auto">
          <a:xfrm>
            <a:off x="457200" y="1358900"/>
            <a:ext cx="8229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381000" y="6521450"/>
            <a:ext cx="3597275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sz="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800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51" r:id="rId2"/>
    <p:sldLayoutId id="2147484952" r:id="rId3"/>
    <p:sldLayoutId id="2147484953" r:id="rId4"/>
    <p:sldLayoutId id="2147484954" r:id="rId5"/>
    <p:sldLayoutId id="2147484955" r:id="rId6"/>
    <p:sldLayoutId id="2147484957" r:id="rId7"/>
    <p:sldLayoutId id="2147484958" r:id="rId8"/>
    <p:sldLayoutId id="2147484959" r:id="rId9"/>
    <p:sldLayoutId id="2147484960" r:id="rId10"/>
    <p:sldLayoutId id="214748495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EFFF00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EFFF00"/>
          </a:solidFill>
          <a:latin typeface="Arial" pitchFamily="-112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EFFF00"/>
          </a:solidFill>
          <a:latin typeface="Arial" pitchFamily="-112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EFFF00"/>
          </a:solidFill>
          <a:latin typeface="Arial" pitchFamily="-112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EFFF00"/>
          </a:solidFill>
          <a:latin typeface="Arial" pitchFamily="-112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1C4485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1C4485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1C4485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1C4485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280988" indent="-280988" algn="l" defTabSz="457200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400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marL="679450" indent="-339725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bg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508" y="305060"/>
            <a:ext cx="8521700" cy="137160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Position-Adaptive Stimulation and Improved Pain Relief: Results of the RestoreSensor Study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47870" y="1656184"/>
            <a:ext cx="82296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Lynn Webster, MD</a:t>
            </a:r>
          </a:p>
          <a:p>
            <a:pPr marL="0" indent="0" eaLnBrk="1" hangingPunct="1"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Lifetree Clinical Research and Pain Clinic, Salt Lake City, UT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David Schultz, MD</a:t>
            </a:r>
          </a:p>
          <a:p>
            <a:pPr marL="0" indent="0" eaLnBrk="1" hangingPunct="1"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MAPS Applied Research Center, Edina, MN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Mark Sun, PhD</a:t>
            </a:r>
          </a:p>
          <a:p>
            <a:pPr marL="0" indent="0" eaLnBrk="1" hangingPunct="1"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Medtronic, Inc., Minneapolis, MN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Ye Tan, MS</a:t>
            </a:r>
          </a:p>
          <a:p>
            <a:pPr marL="0" indent="0" eaLnBrk="1" hangingPunct="1"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Medtronic, Inc., Minneapolis, MN</a:t>
            </a:r>
          </a:p>
          <a:p>
            <a:pPr marL="0" indent="0" eaLnBrk="1" hangingPunct="1">
              <a:buFont typeface="Arial" charset="0"/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30"/>
          <p:cNvGraphicFramePr>
            <a:graphicFrameLocks noGrp="1"/>
          </p:cNvGraphicFramePr>
          <p:nvPr>
            <p:ph idx="4294967295"/>
          </p:nvPr>
        </p:nvGraphicFramePr>
        <p:xfrm>
          <a:off x="541338" y="1643063"/>
          <a:ext cx="8145462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r:id="rId4" imgW="8143583" imgH="4455808" progId="Excel.Chart.8">
                  <p:embed/>
                </p:oleObj>
              </mc:Choice>
              <mc:Fallback>
                <p:oleObj r:id="rId4" imgW="8143583" imgH="4455808" progId="Excel.Chart.8">
                  <p:embed/>
                  <p:pic>
                    <p:nvPicPr>
                      <p:cNvPr id="0" name="Content Placeholder 3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643063"/>
                        <a:ext cx="8145462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905000" y="4514850"/>
            <a:ext cx="1244600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868" y="285005"/>
            <a:ext cx="8340531" cy="1300162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Arial" charset="0"/>
                <a:cs typeface="Arial" charset="0"/>
              </a:rPr>
              <a:t>Composite Primary Efficacy Results: Improved Pain Relief and/or Convenience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835525" y="2124075"/>
            <a:ext cx="849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  <a:ea typeface="ヒラギノ角ゴ Pro W3" pitchFamily="28" charset="-128"/>
              </a:rPr>
              <a:t>p&lt;0.001</a:t>
            </a:r>
          </a:p>
        </p:txBody>
      </p:sp>
      <p:sp>
        <p:nvSpPr>
          <p:cNvPr id="21510" name="Rectangle 33"/>
          <p:cNvSpPr>
            <a:spLocks noChangeArrowheads="1"/>
          </p:cNvSpPr>
          <p:nvPr/>
        </p:nvSpPr>
        <p:spPr bwMode="auto">
          <a:xfrm>
            <a:off x="3883025" y="2101850"/>
            <a:ext cx="774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86.5%</a:t>
            </a:r>
          </a:p>
        </p:txBody>
      </p:sp>
      <p:sp>
        <p:nvSpPr>
          <p:cNvPr id="21511" name="Rectangle 33"/>
          <p:cNvSpPr>
            <a:spLocks noChangeArrowheads="1"/>
          </p:cNvSpPr>
          <p:nvPr/>
        </p:nvSpPr>
        <p:spPr bwMode="auto">
          <a:xfrm>
            <a:off x="6713538" y="4100939"/>
            <a:ext cx="1236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Predefined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acceptance threshold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72100" y="4514850"/>
            <a:ext cx="1219200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530" y="0"/>
            <a:ext cx="8220269" cy="13716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Improved Pain Relief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1"/>
            <a:ext cx="848677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18" y="1925119"/>
            <a:ext cx="9107488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8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Improved Convenience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869" y="1932279"/>
            <a:ext cx="9113838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Position-adaptive stimulation improved pain relief and/or convenience for most patients when compared with conventional stimulation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Reported improvements in pain relief and/or convenience may lead to greater overall patient satisfaction with spinal cord stimulation therapy</a:t>
            </a:r>
          </a:p>
          <a:p>
            <a:pPr eaLnBrk="1" hangingPunct="1"/>
            <a:endParaRPr lang="en-US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Presenter Disclosure Information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Employee at Medtronic, Inc.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RestoreSensor clinical study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199"/>
            <a:ext cx="8341567" cy="47910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For many patients, the intensity of spinal cord stimulation changes with body position</a:t>
            </a:r>
            <a:r>
              <a:rPr lang="en-US" sz="2800" baseline="30000" dirty="0" smtClean="0">
                <a:latin typeface="Arial" charset="0"/>
                <a:cs typeface="Arial" charset="0"/>
              </a:rPr>
              <a:t>1-3 </a:t>
            </a:r>
          </a:p>
          <a:p>
            <a:pPr eaLnBrk="1" hangingPunct="1"/>
            <a:endParaRPr lang="en-US" sz="2800" baseline="30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Position-related changes in stimulation intensity </a:t>
            </a:r>
            <a:r>
              <a:rPr lang="en-US" sz="2800" dirty="0" smtClean="0">
                <a:latin typeface="Arial" charset="0"/>
                <a:cs typeface="Arial" charset="0"/>
              </a:rPr>
              <a:t>may limit therapy efficacy and patient satisfaction</a:t>
            </a:r>
            <a:r>
              <a:rPr lang="en-US" sz="2800" baseline="30000" dirty="0" smtClean="0">
                <a:latin typeface="Arial" charset="0"/>
                <a:cs typeface="Arial" charset="0"/>
              </a:rPr>
              <a:t>4</a:t>
            </a:r>
          </a:p>
          <a:p>
            <a:pPr eaLnBrk="1" hangingPunct="1"/>
            <a:endParaRPr lang="en-US" sz="2800" baseline="30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 position-adaptive stimulation feature was  developed to address these challenges</a:t>
            </a:r>
          </a:p>
          <a:p>
            <a:pPr eaLnBrk="1" hangingPunct="1"/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 marL="288925" indent="-288925">
              <a:buFont typeface="Arial" charset="0"/>
              <a:buAutoNum type="arabicPeriod"/>
            </a:pPr>
            <a:r>
              <a:rPr lang="en-US" sz="1000" dirty="0" smtClean="0">
                <a:latin typeface="Arial" charset="0"/>
                <a:cs typeface="Arial" charset="0"/>
              </a:rPr>
              <a:t>Olin JC, Kidd DH, North RB. Postural changes in spinal cord perceptual thresholds. </a:t>
            </a:r>
            <a:r>
              <a:rPr lang="en-US" sz="1000" i="1" dirty="0" smtClean="0">
                <a:latin typeface="Arial" charset="0"/>
                <a:cs typeface="Arial" charset="0"/>
              </a:rPr>
              <a:t>Neuromodulation. </a:t>
            </a:r>
            <a:r>
              <a:rPr lang="en-US" sz="1000" dirty="0" smtClean="0">
                <a:latin typeface="Arial" charset="0"/>
                <a:cs typeface="Arial" charset="0"/>
              </a:rPr>
              <a:t>1998;1:171–175.</a:t>
            </a:r>
          </a:p>
          <a:p>
            <a:pPr marL="288925" indent="-288925">
              <a:buFont typeface="Arial" charset="0"/>
              <a:buAutoNum type="arabicPeriod"/>
            </a:pPr>
            <a:r>
              <a:rPr lang="en-US" sz="1000" dirty="0" smtClean="0">
                <a:latin typeface="Arial" charset="0"/>
                <a:cs typeface="Arial" charset="0"/>
              </a:rPr>
              <a:t>Cameron T, Aló KM. Effects of posture on stimulation parameters in spinal cord stimulation. </a:t>
            </a:r>
            <a:r>
              <a:rPr lang="en-US" sz="1000" i="1" dirty="0" smtClean="0">
                <a:latin typeface="Arial" charset="0"/>
                <a:cs typeface="Arial" charset="0"/>
              </a:rPr>
              <a:t>Neuromodulation. </a:t>
            </a:r>
            <a:r>
              <a:rPr lang="en-US" sz="1000" dirty="0" smtClean="0">
                <a:latin typeface="Arial" charset="0"/>
                <a:cs typeface="Arial" charset="0"/>
              </a:rPr>
              <a:t>1998;1:177–183.</a:t>
            </a:r>
          </a:p>
          <a:p>
            <a:pPr marL="288925" indent="-288925">
              <a:buFont typeface="Arial" charset="0"/>
              <a:buNone/>
            </a:pPr>
            <a:r>
              <a:rPr lang="en-US" sz="1000" dirty="0" smtClean="0">
                <a:latin typeface="Arial" charset="0"/>
                <a:cs typeface="Arial" charset="0"/>
              </a:rPr>
              <a:t>3. 	Abejón D, Feler C. Is impedance a parameter to be taken into account in spinal cord stimulation? </a:t>
            </a:r>
            <a:r>
              <a:rPr lang="en-US" sz="1000" i="1" dirty="0" smtClean="0">
                <a:latin typeface="Arial" charset="0"/>
                <a:cs typeface="Arial" charset="0"/>
              </a:rPr>
              <a:t>Pain Physician. </a:t>
            </a:r>
            <a:r>
              <a:rPr lang="en-US" sz="1000" dirty="0" smtClean="0">
                <a:latin typeface="Arial" charset="0"/>
                <a:cs typeface="Arial" charset="0"/>
              </a:rPr>
              <a:t>2007;10:533–540.</a:t>
            </a:r>
          </a:p>
          <a:p>
            <a:pPr marL="288925" indent="-288925">
              <a:buFont typeface="Arial" charset="0"/>
              <a:buNone/>
            </a:pPr>
            <a:r>
              <a:rPr lang="en-US" sz="1000" dirty="0" smtClean="0">
                <a:latin typeface="Arial" charset="0"/>
                <a:cs typeface="Arial" charset="0"/>
              </a:rPr>
              <a:t>4. 	Kuechmann C, Valine T, Wolfe D. Could automatic position-adaptive stimulation be useful in spinal cord stimulation? 2009. Poster presented at: 6th Congress of the European Federation of ISAP</a:t>
            </a:r>
            <a:r>
              <a:rPr lang="en-US" sz="1000" baseline="30000" dirty="0" smtClean="0">
                <a:latin typeface="Arial" charset="0"/>
                <a:cs typeface="Arial" charset="0"/>
              </a:rPr>
              <a:t>®</a:t>
            </a:r>
            <a:r>
              <a:rPr lang="en-US" sz="1000" dirty="0" smtClean="0">
                <a:latin typeface="Arial" charset="0"/>
                <a:cs typeface="Arial" charset="0"/>
              </a:rPr>
              <a:t> Chapters (EFIC); September 9–12, 2009; Lisbon, Portugal.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450056" y="1588536"/>
            <a:ext cx="8237538" cy="499838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RestoreSensor study demonstrated the clinical benefits of position-adaptive stimulation</a:t>
            </a:r>
            <a:r>
              <a:rPr lang="en-US" sz="2800" baseline="30000" dirty="0">
                <a:latin typeface="Arial" charset="0"/>
                <a:cs typeface="Arial" charset="0"/>
              </a:rPr>
              <a:t>5</a:t>
            </a:r>
            <a:endParaRPr lang="en-US" sz="2800" baseline="30000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Background </a:t>
            </a:r>
          </a:p>
        </p:txBody>
      </p:sp>
      <p:pic>
        <p:nvPicPr>
          <p:cNvPr id="10244" name="Picture 5" descr="RestoreSens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99" y="2865470"/>
            <a:ext cx="34671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71" y="5961063"/>
            <a:ext cx="732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endParaRPr lang="en-US" sz="800" dirty="0">
              <a:cs typeface="Arial" charset="0"/>
            </a:endParaRPr>
          </a:p>
          <a:p>
            <a:pPr marL="288925" indent="-288925"/>
            <a:r>
              <a:rPr lang="en-US" sz="1000" dirty="0" smtClean="0">
                <a:solidFill>
                  <a:schemeClr val="bg1"/>
                </a:solidFill>
                <a:cs typeface="Arial" charset="0"/>
              </a:rPr>
              <a:t>5. 	Schultz 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DM, Webster L, Kosek P, </a:t>
            </a:r>
            <a:r>
              <a:rPr lang="en-US" sz="1000" dirty="0" smtClean="0">
                <a:solidFill>
                  <a:schemeClr val="bg1"/>
                </a:solidFill>
                <a:cs typeface="Arial" charset="0"/>
              </a:rPr>
              <a:t>Dar U, Tan Y, Sun M. 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Sensor-driven position-adaptive spinal cord stimulation for chronic pain. </a:t>
            </a:r>
            <a:r>
              <a:rPr lang="en-US" sz="1000" i="1" dirty="0">
                <a:solidFill>
                  <a:schemeClr val="bg1"/>
                </a:solidFill>
                <a:cs typeface="Arial" charset="0"/>
              </a:rPr>
              <a:t>Pain Physician</a:t>
            </a:r>
            <a:r>
              <a:rPr lang="en-US" sz="1000" dirty="0">
                <a:solidFill>
                  <a:schemeClr val="bg1"/>
                </a:solidFill>
                <a:cs typeface="Arial" charset="0"/>
              </a:rPr>
              <a:t>. 2012;15:1-12.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Study Design</a:t>
            </a:r>
            <a:endParaRPr lang="en-US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5" y="1774306"/>
            <a:ext cx="8638970" cy="415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Patients</a:t>
            </a:r>
          </a:p>
        </p:txBody>
      </p:sp>
      <p:sp>
        <p:nvSpPr>
          <p:cNvPr id="16387" name="Content Placeholder 1"/>
          <p:cNvSpPr>
            <a:spLocks noGrp="1"/>
          </p:cNvSpPr>
          <p:nvPr>
            <p:ph idx="4294967295"/>
          </p:nvPr>
        </p:nvSpPr>
        <p:spPr>
          <a:xfrm>
            <a:off x="468911" y="1619250"/>
            <a:ext cx="8229600" cy="3395663"/>
          </a:xfrm>
        </p:spPr>
        <p:txBody>
          <a:bodyPr/>
          <a:lstStyle/>
          <a:p>
            <a:pPr>
              <a:spcAft>
                <a:spcPts val="2100"/>
              </a:spcAft>
            </a:pPr>
            <a:r>
              <a:rPr lang="en-US" sz="2800" dirty="0">
                <a:latin typeface="Arial" charset="0"/>
                <a:cs typeface="Arial" charset="0"/>
              </a:rPr>
              <a:t>Patients enrolled: </a:t>
            </a:r>
            <a:r>
              <a:rPr lang="en-US" sz="2800" dirty="0" smtClean="0">
                <a:latin typeface="Arial" charset="0"/>
                <a:cs typeface="Arial" charset="0"/>
              </a:rPr>
              <a:t>N = 79 </a:t>
            </a:r>
            <a:r>
              <a:rPr lang="en-US" sz="2800" dirty="0">
                <a:latin typeface="Arial" charset="0"/>
                <a:cs typeface="Arial" charset="0"/>
              </a:rPr>
              <a:t>at 10 US study centers</a:t>
            </a:r>
          </a:p>
          <a:p>
            <a:pPr>
              <a:spcAft>
                <a:spcPts val="21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Age: 52.6 (27 - 85) years</a:t>
            </a:r>
          </a:p>
          <a:p>
            <a:pPr>
              <a:spcAft>
                <a:spcPts val="21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Female: 60%, N = 47</a:t>
            </a:r>
          </a:p>
          <a:p>
            <a:pPr>
              <a:spcAft>
                <a:spcPts val="21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Male: 40%, N = 32</a:t>
            </a:r>
          </a:p>
          <a:p>
            <a:pPr>
              <a:spcAft>
                <a:spcPts val="21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Baseline average NPRS scores: 6.1 (2.7 - 10)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Pain Etiologies</a:t>
            </a:r>
          </a:p>
        </p:txBody>
      </p:sp>
      <p:pic>
        <p:nvPicPr>
          <p:cNvPr id="17442" name="Picture 3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Dual Primary Efficacy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29" y="1876942"/>
            <a:ext cx="8173618" cy="4572000"/>
          </a:xfrm>
        </p:spPr>
        <p:txBody>
          <a:bodyPr/>
          <a:lstStyle/>
          <a:p>
            <a:r>
              <a:rPr lang="en-US" sz="2800" dirty="0" smtClean="0"/>
              <a:t>Improved pain relief with no loss of convenience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>a</a:t>
            </a:r>
            <a:r>
              <a:rPr lang="en-US" sz="2800" dirty="0" smtClean="0"/>
              <a:t>nd/or</a:t>
            </a:r>
          </a:p>
          <a:p>
            <a:endParaRPr lang="en-US" sz="2800" dirty="0" smtClean="0"/>
          </a:p>
          <a:p>
            <a:r>
              <a:rPr lang="en-US" sz="2800" dirty="0" smtClean="0"/>
              <a:t>Improved convenience with no loss of pain relief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Primary Efficacy Objective Assessment:</a:t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Two Separate 5-Point Likert Scales</a:t>
            </a:r>
            <a:endParaRPr lang="en-US" sz="28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7136" y="1337549"/>
            <a:ext cx="8462861" cy="4967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Assessment of Pain Relief: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Assessment of Convenience: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7937" y="2320822"/>
            <a:ext cx="6903623" cy="420203"/>
            <a:chOff x="1247937" y="2320822"/>
            <a:chExt cx="6903623" cy="420203"/>
          </a:xfrm>
        </p:grpSpPr>
        <p:sp>
          <p:nvSpPr>
            <p:cNvPr id="4" name="Rectangle 3"/>
            <p:cNvSpPr/>
            <p:nvPr/>
          </p:nvSpPr>
          <p:spPr>
            <a:xfrm>
              <a:off x="1247937" y="2383961"/>
              <a:ext cx="307910" cy="2799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911" y="2320822"/>
              <a:ext cx="4206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699" y="2326833"/>
              <a:ext cx="4206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548" y="2344150"/>
              <a:ext cx="4206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527" y="2325483"/>
              <a:ext cx="4206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95132" y="2471476"/>
              <a:ext cx="2519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1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34272" y="2471475"/>
              <a:ext cx="2519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9998" y="2458575"/>
              <a:ext cx="2519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1423" y="2447270"/>
              <a:ext cx="2519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4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99635" y="2447270"/>
              <a:ext cx="2519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79" y="4576990"/>
            <a:ext cx="69310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226" y="2759686"/>
            <a:ext cx="878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Much worse      Somewhat worse    No difference	  Somewhat better    Much better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226" y="5060129"/>
            <a:ext cx="878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Much less         Somewhat less     No difference	   Somewhat more      Much more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tronic RGB">
      <a:dk1>
        <a:srgbClr val="000000"/>
      </a:dk1>
      <a:lt1>
        <a:srgbClr val="FFFFFF"/>
      </a:lt1>
      <a:dk2>
        <a:srgbClr val="000000"/>
      </a:dk2>
      <a:lt2>
        <a:srgbClr val="BEC1C0"/>
      </a:lt2>
      <a:accent1>
        <a:srgbClr val="D95121"/>
      </a:accent1>
      <a:accent2>
        <a:srgbClr val="0066A7"/>
      </a:accent2>
      <a:accent3>
        <a:srgbClr val="BEC1C0"/>
      </a:accent3>
      <a:accent4>
        <a:srgbClr val="F6D0B2"/>
      </a:accent4>
      <a:accent5>
        <a:srgbClr val="FDD518"/>
      </a:accent5>
      <a:accent6>
        <a:srgbClr val="EEA521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6906</TotalTime>
  <Words>417</Words>
  <Application>Microsoft Office PowerPoint</Application>
  <PresentationFormat>On-screen Show (4:3)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Excel Chart</vt:lpstr>
      <vt:lpstr>Position-Adaptive Stimulation and Improved Pain Relief: Results of the RestoreSensor Study</vt:lpstr>
      <vt:lpstr>Presenter Disclosure Information</vt:lpstr>
      <vt:lpstr>Background</vt:lpstr>
      <vt:lpstr>Background </vt:lpstr>
      <vt:lpstr>Study Design</vt:lpstr>
      <vt:lpstr>Patients</vt:lpstr>
      <vt:lpstr>Pain Etiologies</vt:lpstr>
      <vt:lpstr>Dual Primary Efficacy Objective</vt:lpstr>
      <vt:lpstr>Primary Efficacy Objective Assessment: Two Separate 5-Point Likert Scales</vt:lpstr>
      <vt:lpstr>Composite Primary Efficacy Results: Improved Pain Relief and/or Convenience</vt:lpstr>
      <vt:lpstr>Improved Pain Relief</vt:lpstr>
      <vt:lpstr>Improved Convenience</vt:lpstr>
      <vt:lpstr>Conclusions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of Symptoms:  Is it Possible and How to Measure?</dc:title>
  <dc:creator>Jay Cohn</dc:creator>
  <cp:lastModifiedBy>Sun, Mark, Ph.D.</cp:lastModifiedBy>
  <cp:revision>393</cp:revision>
  <cp:lastPrinted>2012-11-30T00:20:39Z</cp:lastPrinted>
  <dcterms:created xsi:type="dcterms:W3CDTF">2011-12-05T14:22:26Z</dcterms:created>
  <dcterms:modified xsi:type="dcterms:W3CDTF">2012-11-30T00:23:04Z</dcterms:modified>
</cp:coreProperties>
</file>