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5" r:id="rId4"/>
    <p:sldId id="257" r:id="rId5"/>
    <p:sldId id="258" r:id="rId6"/>
    <p:sldId id="287" r:id="rId7"/>
    <p:sldId id="286" r:id="rId8"/>
    <p:sldId id="259" r:id="rId9"/>
    <p:sldId id="275" r:id="rId10"/>
    <p:sldId id="271" r:id="rId11"/>
    <p:sldId id="272" r:id="rId12"/>
    <p:sldId id="260" r:id="rId13"/>
    <p:sldId id="261" r:id="rId14"/>
    <p:sldId id="263" r:id="rId15"/>
    <p:sldId id="269" r:id="rId16"/>
    <p:sldId id="270" r:id="rId17"/>
    <p:sldId id="281" r:id="rId18"/>
    <p:sldId id="276" r:id="rId19"/>
    <p:sldId id="277" r:id="rId20"/>
    <p:sldId id="278" r:id="rId21"/>
    <p:sldId id="280" r:id="rId22"/>
    <p:sldId id="289" r:id="rId23"/>
    <p:sldId id="262" r:id="rId24"/>
    <p:sldId id="282" r:id="rId25"/>
    <p:sldId id="283" r:id="rId26"/>
    <p:sldId id="264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4B88E5B-78C5-41F8-83CE-FB5E7E45041F}" type="datetimeFigureOut">
              <a:rPr lang="en-US" smtClean="0"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04EA24F-FB77-471E-AAD3-30557766FB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Lifetime achievement award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Dr. Joshua Prager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324600" cy="40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334000"/>
            <a:ext cx="346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Prager introducing Ray Kurzweil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90" y="1066800"/>
            <a:ext cx="5593080" cy="41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334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Prager and Tom </a:t>
            </a:r>
            <a:r>
              <a:rPr lang="en-US" dirty="0" err="1" smtClean="0"/>
              <a:t>Tefft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Ntac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600" dirty="0" smtClean="0"/>
              <a:t>Neuromodulation Therapy access coalition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Three industry partners working together</a:t>
            </a:r>
          </a:p>
          <a:p>
            <a:r>
              <a:rPr lang="en-US" dirty="0" smtClean="0"/>
              <a:t>Major societies working together - AAPM, ASIPP, ISIS, AND NANS</a:t>
            </a:r>
          </a:p>
          <a:p>
            <a:r>
              <a:rPr lang="en-US" dirty="0" smtClean="0"/>
              <a:t>Chair for 6 years 2005-2011</a:t>
            </a:r>
          </a:p>
          <a:p>
            <a:r>
              <a:rPr lang="en-US" dirty="0" smtClean="0"/>
              <a:t>ACOEM</a:t>
            </a:r>
          </a:p>
          <a:p>
            <a:r>
              <a:rPr lang="en-US" dirty="0" smtClean="0"/>
              <a:t>Start of collaboration</a:t>
            </a:r>
          </a:p>
          <a:p>
            <a:r>
              <a:rPr lang="en-US" dirty="0" smtClean="0"/>
              <a:t>Involved in many state initiatives</a:t>
            </a:r>
          </a:p>
          <a:p>
            <a:r>
              <a:rPr lang="en-US" dirty="0" smtClean="0"/>
              <a:t>SCS and SODS guidelines</a:t>
            </a:r>
          </a:p>
          <a:p>
            <a:r>
              <a:rPr lang="en-US" dirty="0" smtClean="0"/>
              <a:t>Leader of NTAC project on SCS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Cpps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dirty="0" smtClean="0"/>
              <a:t>Council of Pain physician societies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AAPM, ASA, ASRA, ASIPP, ISIS, and NANS</a:t>
            </a:r>
          </a:p>
          <a:p>
            <a:r>
              <a:rPr lang="en-US" dirty="0" smtClean="0"/>
              <a:t>3 meetings to date and more planned</a:t>
            </a:r>
          </a:p>
          <a:p>
            <a:r>
              <a:rPr lang="en-US" dirty="0" smtClean="0"/>
              <a:t>Most recent meeting DC in October during the ASA</a:t>
            </a:r>
          </a:p>
          <a:p>
            <a:r>
              <a:rPr lang="en-US" dirty="0"/>
              <a:t>Proposed NCD on SCS, PNS, and DBS</a:t>
            </a:r>
          </a:p>
          <a:p>
            <a:r>
              <a:rPr lang="en-US" dirty="0" smtClean="0"/>
              <a:t>The importance of these societies finding common ground for the survival of the field of IPM has been the guiding principle of Dr. Prager</a:t>
            </a:r>
          </a:p>
        </p:txBody>
      </p:sp>
    </p:spTree>
    <p:extLst>
      <p:ext uri="{BB962C8B-B14F-4D97-AF65-F5344CB8AC3E}">
        <p14:creationId xmlns:p14="http://schemas.microsoft.com/office/powerpoint/2010/main" val="8784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Leader in the field of neuromodulation and pain management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Expert on Complex Regional Pain Syndrome</a:t>
            </a:r>
          </a:p>
          <a:p>
            <a:r>
              <a:rPr lang="en-US" dirty="0" smtClean="0"/>
              <a:t>Participated and authored numerous studies</a:t>
            </a:r>
          </a:p>
          <a:p>
            <a:r>
              <a:rPr lang="en-US" dirty="0" smtClean="0"/>
              <a:t>Taught more than 100 cadaver workshops</a:t>
            </a:r>
          </a:p>
          <a:p>
            <a:r>
              <a:rPr lang="en-US" dirty="0"/>
              <a:t>L</a:t>
            </a:r>
            <a:r>
              <a:rPr lang="en-US" dirty="0" smtClean="0"/>
              <a:t>ectured </a:t>
            </a:r>
            <a:r>
              <a:rPr lang="en-US" dirty="0"/>
              <a:t>extensively in the United States, Europe, Australia, and Asia</a:t>
            </a:r>
            <a:endParaRPr lang="en-US" dirty="0" smtClean="0"/>
          </a:p>
          <a:p>
            <a:r>
              <a:rPr lang="en-US" dirty="0" smtClean="0"/>
              <a:t>CRPS – The Center For The Relief of Pain Syndromes</a:t>
            </a:r>
          </a:p>
          <a:p>
            <a:r>
              <a:rPr lang="en-US" dirty="0"/>
              <a:t>Pain organizations: International Association for the Study of Pain (IASP) , chair of pain and sympathetic nervous system (CRPS) group for four years </a:t>
            </a:r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Committees For The American Academy </a:t>
            </a:r>
            <a:r>
              <a:rPr lang="en-US" dirty="0" smtClean="0"/>
              <a:t>of </a:t>
            </a:r>
            <a:r>
              <a:rPr lang="en-US" dirty="0"/>
              <a:t>Pain Medicine and the American Pain Society including managed care committee, program committee, external affairs committee. </a:t>
            </a:r>
            <a:endParaRPr lang="en-US" dirty="0" smtClean="0"/>
          </a:p>
          <a:p>
            <a:r>
              <a:rPr lang="en-US" dirty="0" smtClean="0"/>
              <a:t>Special-interest </a:t>
            </a:r>
            <a:r>
              <a:rPr lang="en-US" dirty="0"/>
              <a:t>in mechanism of spinal cord stimulation, patient selection for neuromodulatory techniques, spinal cord stimulation for complex regional pain syndrome, and safety of intrathecal therapy.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96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59436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105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Dr. Robert Foreman, Dr. Michael Stanton-Hicks, Dr. Peter Staats, Dr. Prager, Dr. Jaymie Henderson, and Dr. Richard North (L to 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43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8754"/>
            <a:ext cx="587213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5259754"/>
            <a:ext cx="313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Prager 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31" y="609600"/>
            <a:ext cx="619788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334000"/>
            <a:ext cx="673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Mark Huntoon, Joshua Prager, Konstantin Slavin and David Caraway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blues harmonica Player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5400"/>
          </a:xfrm>
        </p:spPr>
        <p:txBody>
          <a:bodyPr>
            <a:normAutofit/>
          </a:bodyPr>
          <a:lstStyle/>
          <a:p>
            <a:r>
              <a:rPr lang="en-US" b="1" dirty="0"/>
              <a:t>Dr. </a:t>
            </a:r>
            <a:r>
              <a:rPr lang="en-US" b="1" dirty="0" smtClean="0"/>
              <a:t>Lester </a:t>
            </a:r>
            <a:r>
              <a:rPr lang="en-US" b="1" dirty="0"/>
              <a:t>"Les" Payne </a:t>
            </a:r>
            <a:endParaRPr lang="en-US" b="1" dirty="0" smtClean="0"/>
          </a:p>
          <a:p>
            <a:r>
              <a:rPr lang="en-US" b="1" dirty="0" smtClean="0"/>
              <a:t>Performances in Chicago and Memphis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06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706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3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3697929" cy="4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895600"/>
            <a:ext cx="192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Dr. Joshua Prager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2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969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8585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5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533940"/>
              </p:ext>
            </p:extLst>
          </p:nvPr>
        </p:nvGraphicFramePr>
        <p:xfrm>
          <a:off x="-76200" y="-1486418"/>
          <a:ext cx="10972800" cy="1588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4971797" imgH="7200900" progId="AcroExch.Document.7">
                  <p:embed/>
                </p:oleObj>
              </mc:Choice>
              <mc:Fallback>
                <p:oleObj name="Acrobat Document" r:id="rId3" imgW="4971797" imgH="7200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6200" y="-1486418"/>
                        <a:ext cx="10972800" cy="15888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454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38400"/>
            <a:ext cx="6248400" cy="14563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a family Man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Melanie</a:t>
            </a:r>
            <a:br>
              <a:rPr lang="en-US" sz="2700" dirty="0" smtClean="0"/>
            </a:br>
            <a:r>
              <a:rPr lang="en-US" sz="2700" dirty="0" smtClean="0"/>
              <a:t>Alex, Jacob, and </a:t>
            </a:r>
            <a:r>
              <a:rPr lang="en-US" sz="2700" dirty="0" smtClean="0"/>
              <a:t>Matthew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10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Anniversary Today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D849F4B-AAB6-4B5D-9A84-D43F29CD2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523"/>
            <a:ext cx="5105400" cy="64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98E7946-8E6E-433A-A372-B4EFA3D96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050"/>
            <a:ext cx="5257800" cy="68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 medical colleague and friend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Wise counsel</a:t>
            </a:r>
          </a:p>
          <a:p>
            <a:r>
              <a:rPr lang="en-US" dirty="0" smtClean="0"/>
              <a:t>Professional in his work with others </a:t>
            </a:r>
          </a:p>
          <a:p>
            <a:r>
              <a:rPr lang="en-US" dirty="0" smtClean="0"/>
              <a:t>Tough negotiator</a:t>
            </a:r>
          </a:p>
          <a:p>
            <a:r>
              <a:rPr lang="en-US" dirty="0" smtClean="0"/>
              <a:t>Politely forceful, but gentle</a:t>
            </a:r>
          </a:p>
          <a:p>
            <a:r>
              <a:rPr lang="en-US" dirty="0" smtClean="0"/>
              <a:t>Thoughtful and measured</a:t>
            </a:r>
          </a:p>
          <a:p>
            <a:r>
              <a:rPr lang="en-US" dirty="0" smtClean="0"/>
              <a:t>And when that doesn’t work … coercion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5BE93ED-BC90-4541-B101-52C77897C0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8754"/>
            <a:ext cx="688063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9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begining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</a:t>
            </a:r>
            <a:r>
              <a:rPr lang="en-US" dirty="0" smtClean="0"/>
              <a:t>Queens NY </a:t>
            </a:r>
            <a:r>
              <a:rPr lang="en-US" dirty="0" smtClean="0"/>
              <a:t>and educated in the NY Public School System</a:t>
            </a:r>
          </a:p>
          <a:p>
            <a:r>
              <a:rPr lang="en-US" dirty="0"/>
              <a:t>Parents: </a:t>
            </a:r>
            <a:r>
              <a:rPr lang="en-US" dirty="0" smtClean="0"/>
              <a:t>New </a:t>
            </a:r>
            <a:r>
              <a:rPr lang="en-US" dirty="0"/>
              <a:t>York City police officer and later New York City Public School </a:t>
            </a:r>
            <a:r>
              <a:rPr lang="en-US" dirty="0" smtClean="0"/>
              <a:t>Teacher (Mom) </a:t>
            </a:r>
            <a:r>
              <a:rPr lang="en-US" dirty="0"/>
              <a:t>and United Cerebral Palsy </a:t>
            </a:r>
            <a:r>
              <a:rPr lang="en-US" dirty="0" smtClean="0"/>
              <a:t>shelter workshop supervisor (Father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Worked and put himself through medical school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Academic Achievements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Undergraduate - Stony </a:t>
            </a:r>
            <a:r>
              <a:rPr lang="en-US" dirty="0"/>
              <a:t>Brook University </a:t>
            </a:r>
            <a:r>
              <a:rPr lang="en-US" dirty="0" smtClean="0"/>
              <a:t>(Chemistry)  </a:t>
            </a:r>
          </a:p>
          <a:p>
            <a:r>
              <a:rPr lang="en-US" dirty="0" smtClean="0"/>
              <a:t>Premedical education - Harvard </a:t>
            </a:r>
            <a:r>
              <a:rPr lang="en-US" dirty="0"/>
              <a:t>University: policy planning and </a:t>
            </a:r>
            <a:r>
              <a:rPr lang="en-US" dirty="0" smtClean="0"/>
              <a:t>administration </a:t>
            </a:r>
          </a:p>
          <a:p>
            <a:r>
              <a:rPr lang="en-US" dirty="0" smtClean="0"/>
              <a:t>Medical School - Stanford </a:t>
            </a:r>
            <a:r>
              <a:rPr lang="en-US" dirty="0"/>
              <a:t>University, School of </a:t>
            </a:r>
            <a:r>
              <a:rPr lang="en-US" dirty="0" smtClean="0"/>
              <a:t>Medicine </a:t>
            </a:r>
          </a:p>
          <a:p>
            <a:r>
              <a:rPr lang="en-US" dirty="0" smtClean="0"/>
              <a:t>Stanford Masters </a:t>
            </a:r>
            <a:r>
              <a:rPr lang="en-US" dirty="0"/>
              <a:t>Program in management and health services research </a:t>
            </a:r>
            <a:r>
              <a:rPr lang="en-US" dirty="0" smtClean="0"/>
              <a:t>at the Graduate </a:t>
            </a:r>
            <a:r>
              <a:rPr lang="en-US" dirty="0"/>
              <a:t>School of Business</a:t>
            </a:r>
          </a:p>
          <a:p>
            <a:r>
              <a:rPr lang="en-US" dirty="0"/>
              <a:t>I</a:t>
            </a:r>
            <a:r>
              <a:rPr lang="en-US" dirty="0" smtClean="0"/>
              <a:t>nternship</a:t>
            </a:r>
            <a:r>
              <a:rPr lang="en-US" dirty="0"/>
              <a:t>: UCLA Center for the health sciences internal medicine</a:t>
            </a:r>
          </a:p>
          <a:p>
            <a:r>
              <a:rPr lang="en-US" dirty="0" smtClean="0"/>
              <a:t>Residency </a:t>
            </a:r>
            <a:r>
              <a:rPr lang="en-US" dirty="0"/>
              <a:t>UCLA Center for the health sciences internal medicine</a:t>
            </a:r>
          </a:p>
          <a:p>
            <a:r>
              <a:rPr lang="en-US" dirty="0"/>
              <a:t>R</a:t>
            </a:r>
            <a:r>
              <a:rPr lang="en-US" dirty="0" smtClean="0"/>
              <a:t>esidency </a:t>
            </a:r>
            <a:r>
              <a:rPr lang="en-US" dirty="0"/>
              <a:t>Stanford University Hospital </a:t>
            </a:r>
            <a:r>
              <a:rPr lang="en-US" dirty="0" smtClean="0"/>
              <a:t>Anesthesiology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esidency </a:t>
            </a:r>
            <a:r>
              <a:rPr lang="en-US" dirty="0"/>
              <a:t>and </a:t>
            </a:r>
            <a:r>
              <a:rPr lang="en-US" dirty="0" smtClean="0"/>
              <a:t>Clinical </a:t>
            </a:r>
            <a:r>
              <a:rPr lang="en-US" dirty="0"/>
              <a:t>fellow Harvard Medical School at the Massachusetts General Hospital </a:t>
            </a:r>
            <a:r>
              <a:rPr lang="en-US" dirty="0" smtClean="0"/>
              <a:t>– Dept. of Anesthesiology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Professional achievements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b="1" dirty="0" smtClean="0"/>
              <a:t>Board Certifications</a:t>
            </a:r>
            <a:endParaRPr lang="en-US" dirty="0" smtClean="0"/>
          </a:p>
          <a:p>
            <a:r>
              <a:rPr lang="en-US" dirty="0" smtClean="0"/>
              <a:t>American </a:t>
            </a:r>
            <a:r>
              <a:rPr lang="en-US" dirty="0"/>
              <a:t>Board of Internal Medicine</a:t>
            </a:r>
          </a:p>
          <a:p>
            <a:r>
              <a:rPr lang="en-US" dirty="0"/>
              <a:t>American Board of Anesthesiology</a:t>
            </a:r>
          </a:p>
          <a:p>
            <a:r>
              <a:rPr lang="en-US" dirty="0"/>
              <a:t>American Board of Anesthesiology: Subspecialty Pain Medicine</a:t>
            </a:r>
          </a:p>
          <a:p>
            <a:r>
              <a:rPr lang="en-US" dirty="0"/>
              <a:t>American Board of Pain </a:t>
            </a:r>
            <a:r>
              <a:rPr lang="en-US" dirty="0" smtClean="0"/>
              <a:t>Medicine</a:t>
            </a:r>
          </a:p>
          <a:p>
            <a:r>
              <a:rPr lang="en-US" dirty="0" smtClean="0"/>
              <a:t>Author of many articles, book chapters, and consensus guidelines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Expert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 </a:t>
            </a:r>
            <a:r>
              <a:rPr lang="en-US" dirty="0"/>
              <a:t>Board Of Medical Quality Assurance 19 years</a:t>
            </a:r>
          </a:p>
          <a:p>
            <a:r>
              <a:rPr lang="en-US" dirty="0" smtClean="0"/>
              <a:t>Atty</a:t>
            </a:r>
            <a:r>
              <a:rPr lang="en-US" dirty="0"/>
              <a:t>. Gen. State Of California 18 years</a:t>
            </a:r>
          </a:p>
          <a:p>
            <a:r>
              <a:rPr lang="en-US" dirty="0" smtClean="0"/>
              <a:t>District </a:t>
            </a:r>
            <a:r>
              <a:rPr lang="en-US" dirty="0"/>
              <a:t>Attorney County of Los Angeles</a:t>
            </a:r>
          </a:p>
          <a:p>
            <a:r>
              <a:rPr lang="en-US" dirty="0" smtClean="0"/>
              <a:t>Medical </a:t>
            </a:r>
            <a:r>
              <a:rPr lang="en-US" dirty="0"/>
              <a:t>Evidence Evaluation Advisory </a:t>
            </a:r>
            <a:r>
              <a:rPr lang="en-US" dirty="0" smtClean="0"/>
              <a:t>Committee (MEEAC), </a:t>
            </a:r>
            <a:r>
              <a:rPr lang="en-US" dirty="0"/>
              <a:t>developing guidelines for medical treatment of injured worker 6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Expert witness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b="1" dirty="0" smtClean="0"/>
              <a:t>Public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810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school tutoring math in Harlem, organizing weekend youth conferences on educational topics for  the Unitarian Universalist high school youth </a:t>
            </a:r>
            <a:r>
              <a:rPr lang="en-US" dirty="0" smtClean="0"/>
              <a:t>organization</a:t>
            </a:r>
            <a:r>
              <a:rPr lang="en-US" dirty="0"/>
              <a:t> </a:t>
            </a:r>
          </a:p>
          <a:p>
            <a:r>
              <a:rPr lang="en-US" dirty="0"/>
              <a:t>During </a:t>
            </a:r>
            <a:r>
              <a:rPr lang="en-US" dirty="0" smtClean="0"/>
              <a:t>college - Wider </a:t>
            </a:r>
            <a:r>
              <a:rPr lang="en-US" dirty="0"/>
              <a:t>Horizons (a big brother like program for migrant worker children), nonprofit rock concert promoter for major rock concerts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/>
              <a:t>After </a:t>
            </a:r>
            <a:r>
              <a:rPr lang="en-US" dirty="0" smtClean="0"/>
              <a:t>college - fundraising </a:t>
            </a:r>
            <a:r>
              <a:rPr lang="en-US" dirty="0"/>
              <a:t>and development work to start a community owned and operated healthcare facility in Bedford Stuyvesant New York for indigent aged. </a:t>
            </a:r>
          </a:p>
          <a:p>
            <a:r>
              <a:rPr lang="en-US" dirty="0"/>
              <a:t>After medical </a:t>
            </a:r>
            <a:r>
              <a:rPr lang="en-US" dirty="0" smtClean="0"/>
              <a:t>school: - Haight-Ashbury </a:t>
            </a:r>
            <a:r>
              <a:rPr lang="en-US" dirty="0"/>
              <a:t>free clinic volunteer internist, Inter-</a:t>
            </a:r>
            <a:r>
              <a:rPr lang="en-US" dirty="0" err="1"/>
              <a:t>Plast</a:t>
            </a:r>
            <a:r>
              <a:rPr lang="en-US" dirty="0"/>
              <a:t> volunteer anesthesiologist for international work performing plastic surgery reconstruction on Third World children with congenital anomalies.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Founding fathers of NANS – 1994</a:t>
            </a:r>
          </a:p>
          <a:p>
            <a:r>
              <a:rPr lang="en-US" dirty="0"/>
              <a:t>Board of Directors, </a:t>
            </a:r>
            <a:r>
              <a:rPr lang="en-US" dirty="0" smtClean="0"/>
              <a:t>Secretary, Vice-President, </a:t>
            </a:r>
            <a:r>
              <a:rPr lang="en-US" dirty="0"/>
              <a:t>President-elect, </a:t>
            </a:r>
            <a:r>
              <a:rPr lang="en-US" dirty="0" smtClean="0"/>
              <a:t>President, </a:t>
            </a:r>
            <a:r>
              <a:rPr lang="en-US" dirty="0"/>
              <a:t>I</a:t>
            </a:r>
            <a:r>
              <a:rPr lang="en-US" dirty="0" smtClean="0"/>
              <a:t>mmediate </a:t>
            </a:r>
            <a:r>
              <a:rPr lang="en-US" dirty="0"/>
              <a:t>P</a:t>
            </a:r>
            <a:r>
              <a:rPr lang="en-US" dirty="0" smtClean="0"/>
              <a:t>ast </a:t>
            </a:r>
            <a:r>
              <a:rPr lang="en-US" dirty="0"/>
              <a:t>P</a:t>
            </a:r>
            <a:r>
              <a:rPr lang="en-US" dirty="0" smtClean="0"/>
              <a:t>resident</a:t>
            </a:r>
            <a:r>
              <a:rPr lang="en-US" dirty="0"/>
              <a:t>, </a:t>
            </a:r>
            <a:r>
              <a:rPr lang="en-US" dirty="0" smtClean="0"/>
              <a:t>Senior </a:t>
            </a:r>
            <a:r>
              <a:rPr lang="en-US" dirty="0"/>
              <a:t>A</a:t>
            </a:r>
            <a:r>
              <a:rPr lang="en-US" dirty="0" smtClean="0"/>
              <a:t>dvisor </a:t>
            </a:r>
            <a:r>
              <a:rPr lang="en-US" dirty="0"/>
              <a:t>to the board.</a:t>
            </a:r>
            <a:endParaRPr lang="en-US" dirty="0" smtClean="0"/>
          </a:p>
          <a:p>
            <a:r>
              <a:rPr lang="en-US" dirty="0" smtClean="0"/>
              <a:t>President – 2005/6</a:t>
            </a:r>
          </a:p>
          <a:p>
            <a:r>
              <a:rPr lang="en-US" dirty="0"/>
              <a:t>Annual meeting </a:t>
            </a:r>
            <a:r>
              <a:rPr lang="en-US" dirty="0" smtClean="0"/>
              <a:t>Co- Chair for six years with an attendance increase from 164 to over 1000 with a concomitant increase in NANS members</a:t>
            </a:r>
          </a:p>
          <a:p>
            <a:r>
              <a:rPr lang="en-US" dirty="0" smtClean="0"/>
              <a:t>Instrumental in turning around the financial status of NANS</a:t>
            </a:r>
          </a:p>
          <a:p>
            <a:r>
              <a:rPr lang="en-US" dirty="0" smtClean="0"/>
              <a:t>Contributing editor </a:t>
            </a:r>
            <a:r>
              <a:rPr lang="en-US" i="1" dirty="0" smtClean="0"/>
              <a:t>Journal of Neuromodulation</a:t>
            </a:r>
          </a:p>
          <a:p>
            <a:r>
              <a:rPr lang="en-US" dirty="0" smtClean="0"/>
              <a:t>Senior Advisor to the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8166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8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1950</TotalTime>
  <Words>676</Words>
  <Application>Microsoft Office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Couture</vt:lpstr>
      <vt:lpstr>Acrobat Document</vt:lpstr>
      <vt:lpstr>Lifetime achievement award</vt:lpstr>
      <vt:lpstr>PowerPoint Presentation</vt:lpstr>
      <vt:lpstr>The begining</vt:lpstr>
      <vt:lpstr>Academic Achievements</vt:lpstr>
      <vt:lpstr>Professional achievements</vt:lpstr>
      <vt:lpstr>An Expert</vt:lpstr>
      <vt:lpstr>Public service</vt:lpstr>
      <vt:lpstr>NANS</vt:lpstr>
      <vt:lpstr>PowerPoint Presentation</vt:lpstr>
      <vt:lpstr>PowerPoint Presentation</vt:lpstr>
      <vt:lpstr>PowerPoint Presentation</vt:lpstr>
      <vt:lpstr>Ntac Neuromodulation Therapy access coalition</vt:lpstr>
      <vt:lpstr>Cpps Council of Pain physician societies</vt:lpstr>
      <vt:lpstr>Leader in the field of neuromodulation and pain management</vt:lpstr>
      <vt:lpstr>PowerPoint Presentation</vt:lpstr>
      <vt:lpstr>PowerPoint Presentation</vt:lpstr>
      <vt:lpstr>PowerPoint Presentation</vt:lpstr>
      <vt:lpstr>blues harmonica Player </vt:lpstr>
      <vt:lpstr>PowerPoint Presentation</vt:lpstr>
      <vt:lpstr>PowerPoint Presentation</vt:lpstr>
      <vt:lpstr>PowerPoint Presentation</vt:lpstr>
      <vt:lpstr>PowerPoint Presentation</vt:lpstr>
      <vt:lpstr>And a family Man  Melanie Alex, Jacob, and Matthew  10th Anniversary Today</vt:lpstr>
      <vt:lpstr>PowerPoint Presentation</vt:lpstr>
      <vt:lpstr>PowerPoint Presentation</vt:lpstr>
      <vt:lpstr>A medical colleague and friend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Lifetime achievement award</dc:title>
  <dc:creator>David Kloth</dc:creator>
  <cp:lastModifiedBy>David Kloth</cp:lastModifiedBy>
  <cp:revision>28</cp:revision>
  <dcterms:created xsi:type="dcterms:W3CDTF">2012-12-03T01:07:16Z</dcterms:created>
  <dcterms:modified xsi:type="dcterms:W3CDTF">2012-12-08T16:34:22Z</dcterms:modified>
</cp:coreProperties>
</file>